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3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0" r:id="rId15"/>
    <p:sldId id="269" r:id="rId16"/>
    <p:sldId id="271" r:id="rId17"/>
    <p:sldId id="272" r:id="rId18"/>
    <p:sldId id="273" r:id="rId19"/>
    <p:sldId id="274" r:id="rId20"/>
    <p:sldId id="275" r:id="rId21"/>
    <p:sldId id="276" r:id="rId22"/>
    <p:sldId id="278" r:id="rId23"/>
    <p:sldId id="277" r:id="rId24"/>
    <p:sldId id="282" r:id="rId25"/>
    <p:sldId id="279" r:id="rId26"/>
    <p:sldId id="283" r:id="rId27"/>
    <p:sldId id="284" r:id="rId28"/>
    <p:sldId id="285" r:id="rId29"/>
    <p:sldId id="280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 snapToGrid="0">
      <p:cViewPr varScale="1">
        <p:scale>
          <a:sx n="90" d="100"/>
          <a:sy n="90" d="100"/>
        </p:scale>
        <p:origin x="57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9" d="100"/>
          <a:sy n="69" d="100"/>
        </p:scale>
        <p:origin x="3264" y="6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3F4709-E8F1-46DE-9EA3-AFFAF5505462}" type="datetimeFigureOut">
              <a:rPr lang="en-US" smtClean="0"/>
              <a:t>7/5/2020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B99316-F192-4D02-9847-211F637CBB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2755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B99316-F192-4D02-9847-211F637CBB7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7538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dirty="0"/>
              <a:pPr/>
              <a:t>7/5/2020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dirty="0"/>
              <a:pPr/>
              <a:t>7/5/2020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7/5/2020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4567-0DE4-3F47-BF90-CB84690072F9}" type="datetimeFigureOut">
              <a:rPr lang="en-US" dirty="0"/>
              <a:pPr/>
              <a:t>7/5/2020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dirty="0"/>
              <a:pPr/>
              <a:t>7/5/2020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dirty="0"/>
              <a:pPr/>
              <a:t>7/5/2020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dirty="0"/>
              <a:pPr/>
              <a:t>7/5/2020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7/5/2020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dirty="0"/>
              <a:pPr/>
              <a:t>7/5/2020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dirty="0"/>
              <a:pPr/>
              <a:t>7/5/2020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dirty="0"/>
              <a:pPr/>
              <a:t>7/5/2020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dirty="0"/>
              <a:pPr/>
              <a:t>7/5/2020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dirty="0"/>
              <a:pPr/>
              <a:t>7/5/2020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8C79C5D-2A6F-F04D-97DA-BEF2467B64E4}" type="datetimeFigureOut">
              <a:rPr lang="en-US" dirty="0"/>
              <a:pPr/>
              <a:t>7/5/2020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 dirty="0"/>
              <a:pPr/>
              <a:t>7/5/2020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3" r:id="rId9"/>
    <p:sldLayoutId id="2147483657" r:id="rId10"/>
    <p:sldLayoutId id="2147483666" r:id="rId11"/>
    <p:sldLayoutId id="2147483661" r:id="rId12"/>
    <p:sldLayoutId id="2147483658" r:id="rId13"/>
    <p:sldLayoutId id="2147483659" r:id="rId1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obinarastinmanesh/Graphic_project" TargetMode="Externa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CA3D98-6CB5-48C3-BD55-AD8C8F41F5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3676" y="1371600"/>
            <a:ext cx="10572000" cy="1368654"/>
          </a:xfrm>
        </p:spPr>
        <p:txBody>
          <a:bodyPr/>
          <a:lstStyle/>
          <a:p>
            <a:pPr algn="ctr"/>
            <a:r>
              <a:rPr lang="fa-IR" dirty="0"/>
              <a:t>به نام خدا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2CF3096-3A94-43C5-9904-BF203716CF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0001" y="5280846"/>
            <a:ext cx="10572000" cy="1368654"/>
          </a:xfrm>
        </p:spPr>
        <p:txBody>
          <a:bodyPr>
            <a:normAutofit/>
          </a:bodyPr>
          <a:lstStyle/>
          <a:p>
            <a:pPr algn="ctr" rtl="1"/>
            <a:r>
              <a:rPr lang="fa-IR" i="1" dirty="0"/>
              <a:t>پروژه گرافيک کامپيوتري</a:t>
            </a:r>
          </a:p>
          <a:p>
            <a:pPr algn="ctr" rtl="1"/>
            <a:r>
              <a:rPr lang="fa-IR" i="1" dirty="0"/>
              <a:t> </a:t>
            </a:r>
          </a:p>
          <a:p>
            <a:pPr algn="ctr" rtl="1"/>
            <a:r>
              <a:rPr lang="fa-IR" i="1" dirty="0"/>
              <a:t>تير ماه 1399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6059866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BFD16E-C5E1-445C-8FB3-25304C2DA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fa-IR" dirty="0"/>
              <a:t>برخورد با دونات ها ( خوردن دونات ها )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FB8BAB-7685-4158-B2D5-6FE2BB78EAE3}"/>
              </a:ext>
            </a:extLst>
          </p:cNvPr>
          <p:cNvSpPr txBox="1"/>
          <p:nvPr/>
        </p:nvSpPr>
        <p:spPr>
          <a:xfrm>
            <a:off x="6337005" y="2424223"/>
            <a:ext cx="492287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a-IR" dirty="0"/>
              <a:t>در اينجا براي تشخيص برخورد تمام دونات ها چک ميشود...</a:t>
            </a:r>
          </a:p>
          <a:p>
            <a:pPr algn="r"/>
            <a:endParaRPr lang="fa-IR" dirty="0"/>
          </a:p>
          <a:p>
            <a:pPr algn="r"/>
            <a:r>
              <a:rPr lang="fa-IR" dirty="0"/>
              <a:t>اگر برخوردي صورت گرفته باشد :</a:t>
            </a:r>
          </a:p>
          <a:p>
            <a:pPr marL="342900" indent="-342900" algn="r">
              <a:buFont typeface="+mj-lt"/>
              <a:buAutoNum type="arabicPeriod"/>
            </a:pPr>
            <a:endParaRPr lang="fa-IR" dirty="0"/>
          </a:p>
          <a:p>
            <a:pPr marL="342900" indent="-342900" algn="r" rtl="1">
              <a:buFont typeface="+mj-lt"/>
              <a:buAutoNum type="arabicPeriod"/>
            </a:pPr>
            <a:r>
              <a:rPr lang="fa-IR" dirty="0"/>
              <a:t>دونات حذف ميشود (خورده ميشود)</a:t>
            </a:r>
          </a:p>
          <a:p>
            <a:pPr marL="342900" indent="-342900" algn="r" rtl="1">
              <a:buFont typeface="+mj-lt"/>
              <a:buAutoNum type="arabicPeriod"/>
            </a:pPr>
            <a:r>
              <a:rPr lang="fa-IR" dirty="0"/>
              <a:t>در کنسول </a:t>
            </a:r>
            <a:r>
              <a:rPr lang="en-US" dirty="0"/>
              <a:t>collision donut</a:t>
            </a:r>
            <a:r>
              <a:rPr lang="fa-IR" dirty="0"/>
              <a:t> چاپ ميشود.</a:t>
            </a:r>
          </a:p>
          <a:p>
            <a:pPr marL="342900" indent="-342900" algn="r" rtl="1">
              <a:buFont typeface="+mj-lt"/>
              <a:buAutoNum type="arabicPeriod"/>
            </a:pPr>
            <a:r>
              <a:rPr lang="fa-IR" dirty="0"/>
              <a:t>يکي به تعداد دونات ها خورده شده اضافه ميشود ....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58B555-DF1D-4D53-A96C-360453049F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751" y="2593150"/>
            <a:ext cx="5391902" cy="3724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1445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A8E1B8-BCA8-4BCD-A39B-B9AA919D7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fa-IR" dirty="0"/>
              <a:t>درخت ها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003116-24FF-4D80-BF02-C6E4585E53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3830"/>
            <a:ext cx="7081284" cy="412698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03C9DDB-3A2C-4F8C-B163-8EC5912EBD19}"/>
              </a:ext>
            </a:extLst>
          </p:cNvPr>
          <p:cNvSpPr txBox="1"/>
          <p:nvPr/>
        </p:nvSpPr>
        <p:spPr>
          <a:xfrm>
            <a:off x="7538484" y="2083981"/>
            <a:ext cx="414669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 rtl="1">
              <a:buFont typeface="Wingdings" panose="05000000000000000000" pitchFamily="2" charset="2"/>
              <a:buChar char="ü"/>
            </a:pPr>
            <a:r>
              <a:rPr lang="fa-IR" dirty="0"/>
              <a:t>درخت ها </a:t>
            </a:r>
            <a:r>
              <a:rPr lang="en-US" dirty="0">
                <a:solidFill>
                  <a:srgbClr val="FFC000"/>
                </a:solidFill>
              </a:rPr>
              <a:t>json</a:t>
            </a:r>
            <a:r>
              <a:rPr lang="en-US" dirty="0"/>
              <a:t> </a:t>
            </a:r>
            <a:r>
              <a:rPr lang="fa-IR" dirty="0"/>
              <a:t> هستند که از سايت </a:t>
            </a:r>
            <a:r>
              <a:rPr lang="en-US" u="sng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clara.io</a:t>
            </a:r>
            <a:r>
              <a:rPr lang="fa-IR" u="sng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</a:t>
            </a:r>
            <a:r>
              <a:rPr lang="fa-IR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</a:t>
            </a:r>
            <a:r>
              <a:rPr lang="fa-IR" dirty="0"/>
              <a:t>دانلود شده اند...</a:t>
            </a:r>
          </a:p>
          <a:p>
            <a:pPr marL="285750" indent="-285750" algn="r" rtl="1">
              <a:buFont typeface="Wingdings" panose="05000000000000000000" pitchFamily="2" charset="2"/>
              <a:buChar char="ü"/>
            </a:pPr>
            <a:endParaRPr lang="fa-IR" dirty="0"/>
          </a:p>
          <a:p>
            <a:pPr marL="285750" indent="-285750" algn="r" rtl="1">
              <a:buFont typeface="Wingdings" panose="05000000000000000000" pitchFamily="2" charset="2"/>
              <a:buChar char="ü"/>
            </a:pPr>
            <a:r>
              <a:rPr lang="fa-IR" dirty="0"/>
              <a:t>براي تشخيص برخورد دور درخت ها يک مکعبي در نظر گرفته شده است که ديده نميشود و در واقع برخورد با انها صورت ميگيرد..</a:t>
            </a:r>
          </a:p>
          <a:p>
            <a:pPr marL="285750" indent="-285750" algn="r" rtl="1">
              <a:buFont typeface="Wingdings" panose="05000000000000000000" pitchFamily="2" charset="2"/>
              <a:buChar char="ü"/>
            </a:pPr>
            <a:endParaRPr lang="fa-IR" dirty="0"/>
          </a:p>
          <a:p>
            <a:pPr marL="285750" indent="-285750" algn="r" rtl="1">
              <a:buFont typeface="Wingdings" panose="05000000000000000000" pitchFamily="2" charset="2"/>
              <a:buChar char="ü"/>
            </a:pPr>
            <a:r>
              <a:rPr lang="fa-IR" dirty="0"/>
              <a:t>150 تا درخت داريم که موقعيت انها در صحنه به صورت رندوم است.</a:t>
            </a:r>
          </a:p>
          <a:p>
            <a:pPr marL="285750" indent="-285750" algn="r" rtl="1">
              <a:buFont typeface="Wingdings" panose="05000000000000000000" pitchFamily="2" charset="2"/>
              <a:buChar char="ü"/>
            </a:pPr>
            <a:endParaRPr lang="fa-IR" dirty="0"/>
          </a:p>
          <a:p>
            <a:pPr marL="285750" indent="-285750" algn="r" rtl="1">
              <a:buFont typeface="Wingdings" panose="05000000000000000000" pitchFamily="2" charset="2"/>
              <a:buChar char="ü"/>
            </a:pPr>
            <a:r>
              <a:rPr lang="fa-IR" dirty="0"/>
              <a:t>و همين طور چرخش رندوم دارند که همه شان به يک جهت نباشند...</a:t>
            </a:r>
          </a:p>
          <a:p>
            <a:pPr marL="285750" indent="-285750" algn="r" rtl="1">
              <a:buFont typeface="Wingdings" panose="05000000000000000000" pitchFamily="2" charset="2"/>
              <a:buChar char="ü"/>
            </a:pPr>
            <a:endParaRPr lang="fa-IR" dirty="0"/>
          </a:p>
          <a:p>
            <a:pPr marL="285750" indent="-285750" algn="r" rtl="1">
              <a:buFont typeface="Wingdings" panose="05000000000000000000" pitchFamily="2" charset="2"/>
              <a:buChar char="ü"/>
            </a:pPr>
            <a:r>
              <a:rPr lang="fa-IR" dirty="0"/>
              <a:t> و همه شان به </a:t>
            </a:r>
            <a:r>
              <a:rPr lang="en-US" dirty="0"/>
              <a:t>trees</a:t>
            </a:r>
            <a:r>
              <a:rPr lang="fa-IR" dirty="0"/>
              <a:t> اضافه شدند و در نهايت به صحنه</a:t>
            </a:r>
            <a:r>
              <a:rPr lang="en-US" dirty="0"/>
              <a:t>add </a:t>
            </a:r>
            <a:r>
              <a:rPr lang="fa-IR" dirty="0"/>
              <a:t>شدند...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3917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612588-AA97-4BAC-B01D-31D1A80515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/>
              <a:t>برخورد با درخت ها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70E9E7-0C38-42D4-925E-9ADB6B4128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85060"/>
            <a:ext cx="5401429" cy="701748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ABD8766-3008-4410-851E-B4C188901948}"/>
              </a:ext>
            </a:extLst>
          </p:cNvPr>
          <p:cNvSpPr txBox="1"/>
          <p:nvPr/>
        </p:nvSpPr>
        <p:spPr>
          <a:xfrm>
            <a:off x="5273839" y="2254102"/>
            <a:ext cx="679057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dirty="0"/>
              <a:t>در صورت برخورد با درخت :</a:t>
            </a:r>
          </a:p>
          <a:p>
            <a:pPr algn="r" rtl="1"/>
            <a:endParaRPr lang="fa-IR" dirty="0"/>
          </a:p>
          <a:p>
            <a:pPr marL="342900" indent="-342900" algn="r" rtl="1">
              <a:buFont typeface="+mj-lt"/>
              <a:buAutoNum type="arabicPeriod"/>
            </a:pPr>
            <a:r>
              <a:rPr lang="fa-IR" dirty="0"/>
              <a:t>صدايي پخش ميشود.</a:t>
            </a:r>
          </a:p>
          <a:p>
            <a:pPr marL="342900" indent="-342900" algn="r" rtl="1">
              <a:buFont typeface="+mj-lt"/>
              <a:buAutoNum type="arabicPeriod"/>
            </a:pPr>
            <a:r>
              <a:rPr lang="fa-IR" dirty="0"/>
              <a:t>از جون لاک پشت 25% کم ميشود.</a:t>
            </a:r>
          </a:p>
          <a:p>
            <a:pPr marL="342900" indent="-342900" algn="r" rtl="1">
              <a:buFont typeface="+mj-lt"/>
              <a:buAutoNum type="arabicPeriod"/>
            </a:pPr>
            <a:r>
              <a:rPr lang="fa-IR" dirty="0"/>
              <a:t>درخت پاک ميشود.</a:t>
            </a:r>
          </a:p>
          <a:p>
            <a:pPr marL="342900" indent="-342900" algn="r" rtl="1">
              <a:buFont typeface="+mj-lt"/>
              <a:buAutoNum type="arabicPeriod"/>
            </a:pPr>
            <a:r>
              <a:rPr lang="fa-IR" dirty="0"/>
              <a:t>در کنسول </a:t>
            </a:r>
            <a:r>
              <a:rPr lang="en-US" dirty="0"/>
              <a:t>collision tree</a:t>
            </a:r>
            <a:r>
              <a:rPr lang="fa-IR" dirty="0"/>
              <a:t> چاپ ميشود.</a:t>
            </a:r>
          </a:p>
          <a:p>
            <a:pPr marL="342900" indent="-342900" algn="r" rtl="1">
              <a:buFont typeface="+mj-lt"/>
              <a:buAutoNum type="arabicPeriod"/>
            </a:pPr>
            <a:r>
              <a:rPr lang="fa-IR" dirty="0"/>
              <a:t>مقدار جان در بالاي صفحه اپديت ميشود.</a:t>
            </a:r>
          </a:p>
          <a:p>
            <a:pPr marL="342900" indent="-342900" algn="r" rtl="1">
              <a:buFont typeface="+mj-lt"/>
              <a:buAutoNum type="arabicPeriod"/>
            </a:pPr>
            <a:r>
              <a:rPr lang="fa-IR" dirty="0"/>
              <a:t>اگر مقدار جان او 0 شود به صفحه </a:t>
            </a:r>
            <a:r>
              <a:rPr lang="en-US" dirty="0"/>
              <a:t>game over </a:t>
            </a:r>
            <a:r>
              <a:rPr lang="fa-IR" dirty="0"/>
              <a:t> منتقل ميشود.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94954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58D347-E9E5-47B4-B799-5E77BA1D71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6689" y="73281"/>
            <a:ext cx="10571998" cy="970450"/>
          </a:xfrm>
        </p:spPr>
        <p:txBody>
          <a:bodyPr/>
          <a:lstStyle/>
          <a:p>
            <a:pPr algn="r" rtl="1"/>
            <a:r>
              <a:rPr lang="fa-IR" dirty="0"/>
              <a:t>پرنده ها </a:t>
            </a:r>
            <a:r>
              <a:rPr lang="en-US" dirty="0"/>
              <a:t>(Tween)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F8024F-F811-4537-888A-677DBA3502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916" y="2360428"/>
            <a:ext cx="4715533" cy="423921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533E4DA-952B-4EA5-8CC3-BDF477D4C363}"/>
              </a:ext>
            </a:extLst>
          </p:cNvPr>
          <p:cNvSpPr txBox="1"/>
          <p:nvPr/>
        </p:nvSpPr>
        <p:spPr>
          <a:xfrm>
            <a:off x="5284381" y="2243470"/>
            <a:ext cx="591170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dirty="0"/>
              <a:t>سه پرنده داريم که </a:t>
            </a:r>
            <a:r>
              <a:rPr lang="en-US" dirty="0">
                <a:solidFill>
                  <a:srgbClr val="FFFF00"/>
                </a:solidFill>
              </a:rPr>
              <a:t>json </a:t>
            </a:r>
            <a:r>
              <a:rPr lang="fa-IR" dirty="0"/>
              <a:t> هستند ...</a:t>
            </a:r>
          </a:p>
          <a:p>
            <a:pPr algn="r" rtl="1"/>
            <a:endParaRPr lang="fa-IR" dirty="0"/>
          </a:p>
          <a:p>
            <a:pPr algn="r" rtl="1"/>
            <a:r>
              <a:rPr lang="fa-IR" dirty="0"/>
              <a:t>و در صحنه حرکت ميکنند ...</a:t>
            </a:r>
          </a:p>
          <a:p>
            <a:pPr algn="r" rtl="1"/>
            <a:endParaRPr lang="fa-IR" dirty="0"/>
          </a:p>
          <a:p>
            <a:pPr algn="r" rtl="1"/>
            <a:r>
              <a:rPr lang="fa-IR" dirty="0"/>
              <a:t>با استفاده از </a:t>
            </a:r>
            <a:r>
              <a:rPr lang="en-US" dirty="0"/>
              <a:t>Tween</a:t>
            </a:r>
            <a:r>
              <a:rPr lang="fa-IR" dirty="0"/>
              <a:t> .</a:t>
            </a:r>
          </a:p>
          <a:p>
            <a:pPr algn="r" rtl="1"/>
            <a:endParaRPr lang="fa-IR" dirty="0"/>
          </a:p>
          <a:p>
            <a:pPr algn="r" rtl="1"/>
            <a:r>
              <a:rPr lang="fa-IR" dirty="0"/>
              <a:t>و مقصد و جهت انها رندوم است .</a:t>
            </a:r>
          </a:p>
          <a:p>
            <a:pPr algn="r" rtl="1"/>
            <a:endParaRPr lang="fa-IR" dirty="0"/>
          </a:p>
          <a:p>
            <a:pPr algn="r" rtl="1"/>
            <a:r>
              <a:rPr lang="fa-IR" dirty="0"/>
              <a:t>با کليد   حرکت انها مجددا شروع ميشود .</a:t>
            </a:r>
            <a:endParaRPr lang="en-US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37CD45F-9821-4E00-A336-41A86A41A482}"/>
              </a:ext>
            </a:extLst>
          </p:cNvPr>
          <p:cNvCxnSpPr/>
          <p:nvPr/>
        </p:nvCxnSpPr>
        <p:spPr>
          <a:xfrm flipV="1">
            <a:off x="10398642" y="4460358"/>
            <a:ext cx="0" cy="2917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E1AC465B-BAAE-4FB3-998F-84DABE44F1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9325" y="5044753"/>
            <a:ext cx="2190835" cy="1643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4294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21FFDF7-2A78-4A74-ABCC-91024A6B05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267401" cy="27190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FB41C8A-5563-4D61-A62B-CA1453160E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7401" y="1853047"/>
            <a:ext cx="6962235" cy="315190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40D5DA4-EEF0-45C3-BC04-670CC96584D0}"/>
              </a:ext>
            </a:extLst>
          </p:cNvPr>
          <p:cNvSpPr txBox="1"/>
          <p:nvPr/>
        </p:nvSpPr>
        <p:spPr>
          <a:xfrm>
            <a:off x="331705" y="2719052"/>
            <a:ext cx="38702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dirty="0"/>
              <a:t>بخش اول کد براي مثال پرنده اول</a:t>
            </a:r>
          </a:p>
          <a:p>
            <a:pPr algn="r" rtl="1"/>
            <a:r>
              <a:rPr lang="fa-IR" dirty="0"/>
              <a:t>که مکان اول او هم رندوم است.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764BFC-3665-4CBE-B00D-5EC8F81004AE}"/>
              </a:ext>
            </a:extLst>
          </p:cNvPr>
          <p:cNvSpPr txBox="1"/>
          <p:nvPr/>
        </p:nvSpPr>
        <p:spPr>
          <a:xfrm>
            <a:off x="6666613" y="5511441"/>
            <a:ext cx="5433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dirty="0"/>
              <a:t>و 3 مدل </a:t>
            </a:r>
            <a:r>
              <a:rPr lang="en-US" dirty="0"/>
              <a:t>Tween</a:t>
            </a:r>
            <a:r>
              <a:rPr lang="fa-IR" dirty="0"/>
              <a:t> براي 3 پرنده </a:t>
            </a:r>
            <a:endParaRPr lang="en-US" dirty="0"/>
          </a:p>
        </p:txBody>
      </p: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ECDB1291-DE1E-43A2-9BF2-165DE99F1B39}"/>
              </a:ext>
            </a:extLst>
          </p:cNvPr>
          <p:cNvCxnSpPr>
            <a:cxnSpLocks/>
            <a:endCxn id="7" idx="3"/>
          </p:cNvCxnSpPr>
          <p:nvPr/>
        </p:nvCxnSpPr>
        <p:spPr>
          <a:xfrm rot="5400000">
            <a:off x="4054142" y="2415937"/>
            <a:ext cx="774096" cy="478466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FFEA9FFA-7AD7-4B44-B09E-E7D41D88F6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3378664"/>
            <a:ext cx="4848447" cy="347933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6AD7295-0F49-406B-95A2-173A09271EB5}"/>
              </a:ext>
            </a:extLst>
          </p:cNvPr>
          <p:cNvSpPr txBox="1"/>
          <p:nvPr/>
        </p:nvSpPr>
        <p:spPr>
          <a:xfrm>
            <a:off x="5178056" y="6089906"/>
            <a:ext cx="3338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dirty="0"/>
              <a:t>مقصد و جهت رندوم</a:t>
            </a:r>
            <a:endParaRPr lang="en-US" dirty="0"/>
          </a:p>
        </p:txBody>
      </p:sp>
      <p:cxnSp>
        <p:nvCxnSpPr>
          <p:cNvPr id="3" name="Connector: Elbow 2">
            <a:extLst>
              <a:ext uri="{FF2B5EF4-FFF2-40B4-BE49-F238E27FC236}">
                <a16:creationId xmlns:a16="http://schemas.microsoft.com/office/drawing/2014/main" id="{A2B976A9-90ED-4F83-82D0-94A4253D98FF}"/>
              </a:ext>
            </a:extLst>
          </p:cNvPr>
          <p:cNvCxnSpPr>
            <a:cxnSpLocks/>
          </p:cNvCxnSpPr>
          <p:nvPr/>
        </p:nvCxnSpPr>
        <p:spPr>
          <a:xfrm>
            <a:off x="4201957" y="5821542"/>
            <a:ext cx="901671" cy="536728"/>
          </a:xfrm>
          <a:prstGeom prst="bentConnector3">
            <a:avLst/>
          </a:prstGeom>
          <a:ln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8F06062D-4185-4681-B737-E3FDB84B5406}"/>
              </a:ext>
            </a:extLst>
          </p:cNvPr>
          <p:cNvCxnSpPr>
            <a:cxnSpLocks/>
          </p:cNvCxnSpPr>
          <p:nvPr/>
        </p:nvCxnSpPr>
        <p:spPr>
          <a:xfrm rot="16200000" flipH="1">
            <a:off x="9978910" y="4942852"/>
            <a:ext cx="705524" cy="431651"/>
          </a:xfrm>
          <a:prstGeom prst="bentConnector3">
            <a:avLst/>
          </a:prstGeom>
          <a:ln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52501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8FE4BB-FAA3-433C-8BFF-E42A44466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fa-IR" dirty="0"/>
              <a:t>مه 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600A144-C9C3-41B5-9F38-F6EE3B9B20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775" y="2642712"/>
            <a:ext cx="5363323" cy="46679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20C55E5-62C0-485C-BF0C-66DFCC2B19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6426" y="3429000"/>
            <a:ext cx="9516803" cy="1476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643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64F1E-5095-409C-A3E2-7F2B12436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/>
              <a:t>کنترل کردن نور صحنه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5736BA-CA93-43F7-982E-3CEF7DAB31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36637"/>
            <a:ext cx="5759549" cy="33454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7D32CC9-DCBE-43E0-8E13-7AB6D3EE6C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5999" y="2090530"/>
            <a:ext cx="3972479" cy="28864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B93023-1C71-48EC-BB00-E8628EF0CF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665" y="83820"/>
            <a:ext cx="2753109" cy="1743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9092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F083E-D75C-40D2-9E58-FAD73E8E8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/>
              <a:t>نور ها 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C99A07-B81C-4F23-A743-CFD929F298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170" y="2607122"/>
            <a:ext cx="5763429" cy="208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6183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0120D-AA02-4522-81B0-E465F4E67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/>
              <a:t>چمن و سطح زمين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4AE9A2-E659-454A-A25E-2D6ED869DE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512" y="2508539"/>
            <a:ext cx="7223851" cy="33606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22B92D7-C44C-4429-9C69-578CEFCCE2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6790" y="2316733"/>
            <a:ext cx="4400698" cy="3713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234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BC320E-DA63-482E-A1AC-8D8A47163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Sky box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156CF0-6528-459B-8E71-924E719A4F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118" y="4720760"/>
            <a:ext cx="7563906" cy="137179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945E12C-F7F3-4F1C-BEAD-AFFED057C9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756" y="2615513"/>
            <a:ext cx="6344535" cy="1371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2474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4ADE0D-B9B4-464D-ABE8-E1702101C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LAKI </a:t>
            </a:r>
            <a:r>
              <a:rPr lang="fa-IR" dirty="0"/>
              <a:t> </a:t>
            </a:r>
            <a:r>
              <a:rPr lang="en-US" sz="2400" dirty="0"/>
              <a:t>In Jungle 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CD08E2B-67F4-431A-95B6-8049DC499B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16418" y="1903228"/>
            <a:ext cx="9431079" cy="4954772"/>
          </a:xfrm>
        </p:spPr>
      </p:pic>
      <p:sp>
        <p:nvSpPr>
          <p:cNvPr id="7" name="Heart 6">
            <a:extLst>
              <a:ext uri="{FF2B5EF4-FFF2-40B4-BE49-F238E27FC236}">
                <a16:creationId xmlns:a16="http://schemas.microsoft.com/office/drawing/2014/main" id="{4D4BE7CD-8A95-4611-9135-CEB0DD25F9E6}"/>
              </a:ext>
            </a:extLst>
          </p:cNvPr>
          <p:cNvSpPr/>
          <p:nvPr/>
        </p:nvSpPr>
        <p:spPr>
          <a:xfrm>
            <a:off x="3753293" y="932413"/>
            <a:ext cx="446567" cy="364759"/>
          </a:xfrm>
          <a:prstGeom prst="hear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3AD520-AD71-4079-BD71-EFB5248BA171}"/>
              </a:ext>
            </a:extLst>
          </p:cNvPr>
          <p:cNvSpPr txBox="1"/>
          <p:nvPr/>
        </p:nvSpPr>
        <p:spPr>
          <a:xfrm>
            <a:off x="6855109" y="1401062"/>
            <a:ext cx="5624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Mobina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Rastinmanesh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&amp; Maryam </a:t>
            </a: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Azizgol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561766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09AF97-75BB-4B8F-9919-4F331CA15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/>
              <a:t>موزيک حين بازي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361171-3BC6-4086-8612-28CF18974F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516" y="2498651"/>
            <a:ext cx="5582186" cy="3434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5456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85B232-C771-4EB6-A0ED-76F7D9949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Camera &amp; renderer &amp; scene &amp; control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B1B829-6456-46AE-BB3D-B179A6A19F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3655" y="1926202"/>
            <a:ext cx="7382905" cy="41249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208202A-A71F-422D-8724-73AEE5EBCD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40" y="6078795"/>
            <a:ext cx="6344095" cy="757318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B6CB8F6F-A1F5-4A57-B078-80E0CCDE5513}"/>
              </a:ext>
            </a:extLst>
          </p:cNvPr>
          <p:cNvCxnSpPr>
            <a:cxnSpLocks/>
          </p:cNvCxnSpPr>
          <p:nvPr/>
        </p:nvCxnSpPr>
        <p:spPr>
          <a:xfrm flipH="1">
            <a:off x="7091916" y="2169042"/>
            <a:ext cx="489098" cy="276446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92274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E010C3-49A6-4ED6-827E-F3FB4E758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/>
              <a:t>لاک پشت 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7726B9-C622-4518-B963-5CFDFC8455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25234"/>
            <a:ext cx="7219507" cy="45327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CA4B633-F1B6-4901-869F-94CEBAE441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5320" y="2325234"/>
            <a:ext cx="4429743" cy="354379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6AABAE5-376D-4D5F-A18D-3A33219F9D92}"/>
              </a:ext>
            </a:extLst>
          </p:cNvPr>
          <p:cNvSpPr txBox="1"/>
          <p:nvPr/>
        </p:nvSpPr>
        <p:spPr>
          <a:xfrm>
            <a:off x="1924494" y="5869029"/>
            <a:ext cx="51461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dirty="0"/>
              <a:t>ما دور لاک پشت هم  يک مکعب فرضي در نظر گرفته ايم که برخورد با اين مکعب صورت ميگيرد...</a:t>
            </a:r>
            <a:endParaRPr lang="en-US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3A09D60-A94A-40E6-9D21-9CC7AF213AE0}"/>
              </a:ext>
            </a:extLst>
          </p:cNvPr>
          <p:cNvCxnSpPr>
            <a:cxnSpLocks/>
          </p:cNvCxnSpPr>
          <p:nvPr/>
        </p:nvCxnSpPr>
        <p:spPr>
          <a:xfrm flipH="1">
            <a:off x="2743201" y="2147777"/>
            <a:ext cx="1360966" cy="61339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C05C23E-0ED0-457F-B3E2-5E44BDFC990C}"/>
              </a:ext>
            </a:extLst>
          </p:cNvPr>
          <p:cNvSpPr txBox="1"/>
          <p:nvPr/>
        </p:nvSpPr>
        <p:spPr>
          <a:xfrm>
            <a:off x="4104167" y="1887140"/>
            <a:ext cx="988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FFFF00"/>
                </a:solidFill>
              </a:rPr>
              <a:t>json</a:t>
            </a:r>
          </a:p>
        </p:txBody>
      </p:sp>
    </p:spTree>
    <p:extLst>
      <p:ext uri="{BB962C8B-B14F-4D97-AF65-F5344CB8AC3E}">
        <p14:creationId xmlns:p14="http://schemas.microsoft.com/office/powerpoint/2010/main" val="27466301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642DA1-076A-4934-AF23-18DD5AE7E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542" y="223904"/>
            <a:ext cx="4450329" cy="970450"/>
          </a:xfrm>
        </p:spPr>
        <p:txBody>
          <a:bodyPr/>
          <a:lstStyle/>
          <a:p>
            <a:pPr algn="r" rtl="1"/>
            <a:r>
              <a:rPr lang="fa-IR" dirty="0"/>
              <a:t>حرکت لاک پشت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881A5D-E494-4315-92B9-97B476BD6D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6671" y="1189834"/>
            <a:ext cx="7187128" cy="5668166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DB074C9-EFF4-4CA3-9444-972219E83784}"/>
              </a:ext>
            </a:extLst>
          </p:cNvPr>
          <p:cNvCxnSpPr>
            <a:cxnSpLocks/>
          </p:cNvCxnSpPr>
          <p:nvPr/>
        </p:nvCxnSpPr>
        <p:spPr>
          <a:xfrm>
            <a:off x="2477386" y="4284920"/>
            <a:ext cx="0" cy="115895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4196F93-9386-44A3-A565-1CBA35AF2DC0}"/>
              </a:ext>
            </a:extLst>
          </p:cNvPr>
          <p:cNvCxnSpPr>
            <a:cxnSpLocks/>
          </p:cNvCxnSpPr>
          <p:nvPr/>
        </p:nvCxnSpPr>
        <p:spPr>
          <a:xfrm>
            <a:off x="2477386" y="4284919"/>
            <a:ext cx="1148316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FA5A9C7-DDBB-4AF7-BBFE-E1ABC6E4F62C}"/>
              </a:ext>
            </a:extLst>
          </p:cNvPr>
          <p:cNvCxnSpPr>
            <a:cxnSpLocks/>
          </p:cNvCxnSpPr>
          <p:nvPr/>
        </p:nvCxnSpPr>
        <p:spPr>
          <a:xfrm flipH="1">
            <a:off x="1244009" y="4284920"/>
            <a:ext cx="123337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06ED603-CFB9-49D7-9E5E-6AB9E1938FB1}"/>
              </a:ext>
            </a:extLst>
          </p:cNvPr>
          <p:cNvCxnSpPr>
            <a:cxnSpLocks/>
          </p:cNvCxnSpPr>
          <p:nvPr/>
        </p:nvCxnSpPr>
        <p:spPr>
          <a:xfrm flipV="1">
            <a:off x="2477386" y="3189767"/>
            <a:ext cx="0" cy="109515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C0FBCE1C-02B2-4733-B9F3-38AFDB000CED}"/>
              </a:ext>
            </a:extLst>
          </p:cNvPr>
          <p:cNvSpPr txBox="1"/>
          <p:nvPr/>
        </p:nvSpPr>
        <p:spPr>
          <a:xfrm>
            <a:off x="-15947" y="5710766"/>
            <a:ext cx="49866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dirty="0"/>
              <a:t>دوربين ما روي لاک پشت ما تنظيم است و هرجا لاک پشت برود دوربين هم مکان لاک پشت را نشان ميدهد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42498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BCBECE-04C9-45B1-9C9F-5713207CA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Game over page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981827-D16A-4652-8995-C84833744B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64734"/>
            <a:ext cx="7705633" cy="459326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B27C492-5A99-4529-93C3-C3FEA2A13264}"/>
              </a:ext>
            </a:extLst>
          </p:cNvPr>
          <p:cNvSpPr txBox="1"/>
          <p:nvPr/>
        </p:nvSpPr>
        <p:spPr>
          <a:xfrm>
            <a:off x="7836195" y="2424223"/>
            <a:ext cx="427428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dirty="0"/>
              <a:t>صفحه </a:t>
            </a:r>
            <a:r>
              <a:rPr lang="en-US" dirty="0"/>
              <a:t>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Game Over </a:t>
            </a:r>
            <a:r>
              <a:rPr lang="fa-IR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</a:t>
            </a:r>
            <a:r>
              <a:rPr lang="fa-IR" dirty="0"/>
              <a:t>شامل يک ويديو و اهنگ و دکمه اي براي هدايت شدن به صفحه نخست بازي است.</a:t>
            </a:r>
          </a:p>
          <a:p>
            <a:pPr algn="r" rtl="1"/>
            <a:endParaRPr lang="fa-IR" dirty="0"/>
          </a:p>
          <a:p>
            <a:pPr algn="r" rtl="1"/>
            <a:r>
              <a:rPr lang="fa-IR" dirty="0"/>
              <a:t>اين صفحه نيز با </a:t>
            </a:r>
            <a:r>
              <a:rPr lang="en-US" i="1" dirty="0">
                <a:solidFill>
                  <a:srgbClr val="FFC000"/>
                </a:solidFill>
              </a:rPr>
              <a:t>HTML , CSS ,Bootstrap</a:t>
            </a:r>
            <a:r>
              <a:rPr lang="fa-IR" i="1" dirty="0">
                <a:solidFill>
                  <a:srgbClr val="FFC000"/>
                </a:solidFill>
              </a:rPr>
              <a:t> </a:t>
            </a:r>
            <a:r>
              <a:rPr lang="fa-IR" dirty="0"/>
              <a:t>طراحي شده است 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73673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05A06-010D-4CD5-AEBD-81673E95E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/>
              <a:t>تمرين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C28FAB-0C60-4932-9A20-A907668488ED}"/>
              </a:ext>
            </a:extLst>
          </p:cNvPr>
          <p:cNvSpPr txBox="1"/>
          <p:nvPr/>
        </p:nvSpPr>
        <p:spPr>
          <a:xfrm>
            <a:off x="1442793" y="2849526"/>
            <a:ext cx="105719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dirty="0"/>
              <a:t>با زدن دکمه </a:t>
            </a:r>
            <a:r>
              <a:rPr lang="fa-IR" dirty="0">
                <a:solidFill>
                  <a:srgbClr val="FFFF00"/>
                </a:solidFill>
              </a:rPr>
              <a:t> تمرين ها  </a:t>
            </a:r>
            <a:r>
              <a:rPr lang="fa-IR" dirty="0"/>
              <a:t>در صفحه نخست به صفحه تمرينات ما که شامل مبحث </a:t>
            </a:r>
            <a:r>
              <a:rPr lang="en-US" i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SHADOW</a:t>
            </a:r>
            <a:r>
              <a:rPr lang="en-US" dirty="0"/>
              <a:t> </a:t>
            </a:r>
            <a:r>
              <a:rPr lang="fa-IR" dirty="0"/>
              <a:t> و </a:t>
            </a:r>
            <a:r>
              <a:rPr lang="en-US" i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CONTROLS</a:t>
            </a:r>
            <a:r>
              <a:rPr lang="fa-IR" dirty="0"/>
              <a:t> و   </a:t>
            </a:r>
            <a:r>
              <a:rPr lang="en-US" i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TRANSFORM &amp; CHANGE SCALE</a:t>
            </a:r>
            <a:r>
              <a:rPr lang="fa-IR" dirty="0"/>
              <a:t> است  هدايت ميشويد...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A8E3FF-8A68-484B-9725-FD0CD974E7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089" y="3981180"/>
            <a:ext cx="11469701" cy="2276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2896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1B14B-4B00-45F8-886C-E3D08D09B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fa-IR" dirty="0"/>
              <a:t>صفحه تمرين ها 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702CBA-B26C-4F26-928A-07F56169D1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7931" y="1924492"/>
            <a:ext cx="9224069" cy="493350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DF80B52-B494-4580-BA62-941007EA8B28}"/>
              </a:ext>
            </a:extLst>
          </p:cNvPr>
          <p:cNvSpPr txBox="1"/>
          <p:nvPr/>
        </p:nvSpPr>
        <p:spPr>
          <a:xfrm>
            <a:off x="0" y="2948675"/>
            <a:ext cx="29200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b="1" dirty="0">
                <a:latin typeface="Arial" panose="020B0604020202020204" pitchFamily="34" charset="0"/>
                <a:cs typeface="Arial" panose="020B0604020202020204" pitchFamily="34" charset="0"/>
              </a:rPr>
              <a:t>اين صفحه نيز با </a:t>
            </a:r>
          </a:p>
          <a:p>
            <a:pPr algn="r" rtl="1"/>
            <a:r>
              <a:rPr lang="fa-IR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i="1" dirty="0"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HTML , CSS ,Bootstrap</a:t>
            </a:r>
            <a:endParaRPr lang="fa-IR" i="1" dirty="0">
              <a:solidFill>
                <a:schemeClr val="accent6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 rtl="1"/>
            <a:r>
              <a:rPr lang="fa-IR" b="1" i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a-IR" b="1" dirty="0">
                <a:latin typeface="Arial" panose="020B0604020202020204" pitchFamily="34" charset="0"/>
                <a:cs typeface="Arial" panose="020B0604020202020204" pitchFamily="34" charset="0"/>
              </a:rPr>
              <a:t>طراحي شده است .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 rtl="1"/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95244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D6122B-C98C-43E0-B268-03CF1D8FE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/>
              <a:t>تمرين ما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ED8002-4F8D-4F71-A8BE-63FCC589C8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3982" y="2222205"/>
            <a:ext cx="8372984" cy="4538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4304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1F0081-F35E-4A76-9E00-9520D1249B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/>
              <a:t>کد تمرين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06540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547344C-9F70-4F57-A839-1D7C7EC1B71D}"/>
              </a:ext>
            </a:extLst>
          </p:cNvPr>
          <p:cNvSpPr txBox="1"/>
          <p:nvPr/>
        </p:nvSpPr>
        <p:spPr>
          <a:xfrm>
            <a:off x="2519916" y="2796363"/>
            <a:ext cx="77936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fa-IR" dirty="0"/>
              <a:t>مبينا راستين منش   971113017</a:t>
            </a: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fa-IR" dirty="0"/>
              <a:t>مريم عزيزگل           971113069 </a:t>
            </a:r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9329950-E751-4B7A-B0E2-6301D7AE10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0967209"/>
              </p:ext>
            </p:extLst>
          </p:nvPr>
        </p:nvGraphicFramePr>
        <p:xfrm>
          <a:off x="1815806" y="4189228"/>
          <a:ext cx="8128000" cy="10499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36902">
                  <a:extLst>
                    <a:ext uri="{9D8B030D-6E8A-4147-A177-3AD203B41FA5}">
                      <a16:colId xmlns:a16="http://schemas.microsoft.com/office/drawing/2014/main" val="2137351092"/>
                    </a:ext>
                  </a:extLst>
                </a:gridCol>
                <a:gridCol w="3791098">
                  <a:extLst>
                    <a:ext uri="{9D8B030D-6E8A-4147-A177-3AD203B41FA5}">
                      <a16:colId xmlns:a16="http://schemas.microsoft.com/office/drawing/2014/main" val="483544199"/>
                    </a:ext>
                  </a:extLst>
                </a:gridCol>
              </a:tblGrid>
              <a:tr h="499731">
                <a:tc>
                  <a:txBody>
                    <a:bodyPr/>
                    <a:lstStyle/>
                    <a:p>
                      <a:pPr algn="r" rtl="1"/>
                      <a:r>
                        <a:rPr lang="fa-IR" dirty="0">
                          <a:cs typeface="B Badr" panose="00000400000000000000" pitchFamily="2" charset="-78"/>
                        </a:rPr>
                        <a:t>مريم عزيز گل</a:t>
                      </a:r>
                      <a:endParaRPr lang="en-US" dirty="0">
                        <a:cs typeface="B Badr" panose="000004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rtl="1"/>
                      <a:r>
                        <a:rPr lang="fa-IR" dirty="0">
                          <a:cs typeface="B Badr" panose="00000400000000000000" pitchFamily="2" charset="-78"/>
                        </a:rPr>
                        <a:t>مبينا راستين منش</a:t>
                      </a:r>
                      <a:endParaRPr lang="en-US" dirty="0">
                        <a:cs typeface="B Badr" panose="00000400000000000000" pitchFamily="2" charset="-7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0246367"/>
                  </a:ext>
                </a:extLst>
              </a:tr>
              <a:tr h="550206">
                <a:tc>
                  <a:txBody>
                    <a:bodyPr/>
                    <a:lstStyle/>
                    <a:p>
                      <a:pPr algn="r" rtl="1"/>
                      <a:r>
                        <a:rPr lang="fa-IR" dirty="0">
                          <a:cs typeface="B Badr" panose="00000400000000000000" pitchFamily="2" charset="-78"/>
                        </a:rPr>
                        <a:t>%50</a:t>
                      </a:r>
                      <a:endParaRPr lang="en-US" dirty="0">
                        <a:cs typeface="B Badr" panose="000004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rtl="1"/>
                      <a:r>
                        <a:rPr lang="fa-IR" dirty="0">
                          <a:cs typeface="B Badr" panose="00000400000000000000" pitchFamily="2" charset="-78"/>
                        </a:rPr>
                        <a:t>50%</a:t>
                      </a:r>
                      <a:endParaRPr lang="en-US" dirty="0">
                        <a:cs typeface="B Badr" panose="00000400000000000000" pitchFamily="2" charset="-7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6156062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27C5784F-BDA2-47B1-B2D4-568EA90151FC}"/>
              </a:ext>
            </a:extLst>
          </p:cNvPr>
          <p:cNvSpPr txBox="1"/>
          <p:nvPr/>
        </p:nvSpPr>
        <p:spPr>
          <a:xfrm>
            <a:off x="6911162" y="2427031"/>
            <a:ext cx="34024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 rtl="1">
              <a:buFont typeface="Wingdings" panose="05000000000000000000" pitchFamily="2" charset="2"/>
              <a:buChar char="ü"/>
            </a:pPr>
            <a:r>
              <a:rPr lang="fa-IR" i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برنامه نويسان :</a:t>
            </a:r>
            <a:endParaRPr lang="en-US" i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0CF2FE-ED8D-42C8-A62B-567DA1478745}"/>
              </a:ext>
            </a:extLst>
          </p:cNvPr>
          <p:cNvSpPr txBox="1"/>
          <p:nvPr/>
        </p:nvSpPr>
        <p:spPr>
          <a:xfrm>
            <a:off x="3476847" y="2427031"/>
            <a:ext cx="1803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 rtl="1">
              <a:buFont typeface="Wingdings" panose="05000000000000000000" pitchFamily="2" charset="2"/>
              <a:buChar char="ü"/>
            </a:pPr>
            <a:r>
              <a:rPr lang="fa-IR" i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اساتيد :</a:t>
            </a:r>
            <a:endParaRPr lang="en-US" i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852CDD-4E15-4EFC-A680-E468F3952932}"/>
              </a:ext>
            </a:extLst>
          </p:cNvPr>
          <p:cNvSpPr txBox="1"/>
          <p:nvPr/>
        </p:nvSpPr>
        <p:spPr>
          <a:xfrm>
            <a:off x="1052623" y="2770909"/>
            <a:ext cx="41360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fa-IR" dirty="0"/>
              <a:t>استاد سيد امير هادي مينوفام</a:t>
            </a: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fa-IR" dirty="0"/>
              <a:t> استاد فراز سامعي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2470E7-7347-4C44-9C95-CA0EDEA79F30}"/>
              </a:ext>
            </a:extLst>
          </p:cNvPr>
          <p:cNvSpPr txBox="1"/>
          <p:nvPr/>
        </p:nvSpPr>
        <p:spPr>
          <a:xfrm>
            <a:off x="85060" y="6361905"/>
            <a:ext cx="8022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/>
              </a:rPr>
              <a:t>https://github.com/mobinarastinmanesh/Graphic_project</a:t>
            </a:r>
            <a:r>
              <a:rPr lang="fa-IR" dirty="0"/>
              <a:t>  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5C23216-41AF-40D4-9A89-9066526F5279}"/>
              </a:ext>
            </a:extLst>
          </p:cNvPr>
          <p:cNvSpPr txBox="1"/>
          <p:nvPr/>
        </p:nvSpPr>
        <p:spPr>
          <a:xfrm>
            <a:off x="6911162" y="3819398"/>
            <a:ext cx="3032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dirty="0">
                <a:cs typeface="B Badr" panose="00000400000000000000" pitchFamily="2" charset="-78"/>
              </a:rPr>
              <a:t>درصد مشارکت :</a:t>
            </a:r>
            <a:endParaRPr lang="en-US" dirty="0">
              <a:cs typeface="B Badr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6307588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D381E-D15D-472A-8194-8B0ADBC0E7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 page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42FB467-2624-4F12-9575-92539963DB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98074" y="1999216"/>
            <a:ext cx="7365573" cy="4242096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D9D18FD-A73D-49BB-9BD2-64F1205ADF85}"/>
              </a:ext>
            </a:extLst>
          </p:cNvPr>
          <p:cNvSpPr txBox="1"/>
          <p:nvPr/>
        </p:nvSpPr>
        <p:spPr>
          <a:xfrm>
            <a:off x="414670" y="2413591"/>
            <a:ext cx="413606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 rtl="1">
              <a:buFont typeface="Wingdings" panose="05000000000000000000" pitchFamily="2" charset="2"/>
              <a:buChar char="ü"/>
            </a:pPr>
            <a:r>
              <a:rPr lang="fa-IR" dirty="0"/>
              <a:t>براي طراحي صفحه شروع از </a:t>
            </a:r>
            <a:r>
              <a:rPr lang="en-US" dirty="0"/>
              <a:t>,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HTML</a:t>
            </a:r>
            <a:r>
              <a:rPr lang="fa-IR" dirty="0"/>
              <a:t>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CSS</a:t>
            </a:r>
            <a:r>
              <a:rPr lang="fa-IR" dirty="0"/>
              <a:t> </a:t>
            </a:r>
            <a:r>
              <a:rPr lang="en-US" dirty="0"/>
              <a:t>,</a:t>
            </a:r>
            <a:r>
              <a:rPr lang="fa-IR" dirty="0"/>
              <a:t> </a:t>
            </a:r>
            <a:r>
              <a:rPr lang="en-US" dirty="0" err="1"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BootStrap</a:t>
            </a:r>
            <a:r>
              <a:rPr lang="fa-IR" dirty="0"/>
              <a:t> استفاده شده است.</a:t>
            </a:r>
          </a:p>
          <a:p>
            <a:pPr marL="285750" indent="-285750" algn="r" rtl="1">
              <a:buFont typeface="Wingdings" panose="05000000000000000000" pitchFamily="2" charset="2"/>
              <a:buChar char="ü"/>
            </a:pPr>
            <a:endParaRPr lang="fa-IR" dirty="0"/>
          </a:p>
          <a:p>
            <a:pPr marL="285750" indent="-285750" algn="r" rtl="1">
              <a:buFont typeface="Wingdings" panose="05000000000000000000" pitchFamily="2" charset="2"/>
              <a:buChar char="ü"/>
            </a:pPr>
            <a:r>
              <a:rPr lang="fa-IR" dirty="0"/>
              <a:t>شما با کليک روي آيکون گيت هاب به صفحه پروژه ما در گيت هاب هدايت ميشويد.</a:t>
            </a:r>
          </a:p>
          <a:p>
            <a:pPr marL="285750" indent="-285750" algn="r" rtl="1">
              <a:buFont typeface="Wingdings" panose="05000000000000000000" pitchFamily="2" charset="2"/>
              <a:buChar char="ü"/>
            </a:pPr>
            <a:endParaRPr lang="fa-IR" dirty="0"/>
          </a:p>
          <a:p>
            <a:pPr marL="285750" indent="-285750" algn="r" rtl="1">
              <a:buFont typeface="Wingdings" panose="05000000000000000000" pitchFamily="2" charset="2"/>
              <a:buChar char="ü"/>
            </a:pPr>
            <a:r>
              <a:rPr lang="fa-IR" dirty="0"/>
              <a:t>با کليک بر روي عکس به بازي وارد ميشويد...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11960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F13745D-E6C5-444A-9410-F3265B6DA3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4152014"/>
            <a:ext cx="12192000" cy="531628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BAE9930-653B-4288-B6BF-B54AD4EED4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33171"/>
            <a:ext cx="9579935" cy="156231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D7EDD96-5271-459E-9C16-4CD9F98B2529}"/>
              </a:ext>
            </a:extLst>
          </p:cNvPr>
          <p:cNvSpPr txBox="1"/>
          <p:nvPr/>
        </p:nvSpPr>
        <p:spPr>
          <a:xfrm>
            <a:off x="510363" y="4800574"/>
            <a:ext cx="1149379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 rtl="1">
              <a:buFont typeface="Courier New" panose="02070309020205020404" pitchFamily="49" charset="0"/>
              <a:buChar char="o"/>
            </a:pPr>
            <a:r>
              <a:rPr lang="fa-IR" dirty="0"/>
              <a:t>اين بخش براي مشخص کردن </a:t>
            </a:r>
            <a:r>
              <a:rPr lang="fa-IR" dirty="0"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تعداد دونات خورده شده </a:t>
            </a:r>
            <a:r>
              <a:rPr lang="fa-IR" dirty="0"/>
              <a:t>و </a:t>
            </a:r>
            <a:r>
              <a:rPr lang="fa-IR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زمان باقي مانده و مقدار جاني که لاک پشت دارد </a:t>
            </a:r>
            <a:r>
              <a:rPr lang="fa-IR" dirty="0"/>
              <a:t>است .</a:t>
            </a:r>
          </a:p>
          <a:p>
            <a:pPr marL="285750" indent="-285750" algn="r" rtl="1">
              <a:buFont typeface="Courier New" panose="02070309020205020404" pitchFamily="49" charset="0"/>
              <a:buChar char="o"/>
            </a:pPr>
            <a:r>
              <a:rPr lang="fa-IR" dirty="0"/>
              <a:t>زمان </a:t>
            </a:r>
            <a:r>
              <a:rPr lang="fa-IR" dirty="0">
                <a:solidFill>
                  <a:srgbClr val="FFC000"/>
                </a:solidFill>
              </a:rPr>
              <a:t>60</a:t>
            </a:r>
            <a:r>
              <a:rPr lang="fa-IR" dirty="0"/>
              <a:t> ثانيه است و جان لاک پشت براي شروع </a:t>
            </a:r>
            <a:r>
              <a:rPr lang="fa-IR" dirty="0">
                <a:solidFill>
                  <a:srgbClr val="FFC000"/>
                </a:solidFill>
              </a:rPr>
              <a:t>100% </a:t>
            </a:r>
            <a:r>
              <a:rPr lang="fa-IR" dirty="0"/>
              <a:t>است در هنگام برخورد باهر درخت </a:t>
            </a:r>
            <a:r>
              <a:rPr lang="fa-IR" dirty="0">
                <a:solidFill>
                  <a:srgbClr val="FFC000"/>
                </a:solidFill>
              </a:rPr>
              <a:t>25% </a:t>
            </a:r>
            <a:r>
              <a:rPr lang="fa-IR" dirty="0"/>
              <a:t>از جان او کم شده و </a:t>
            </a:r>
            <a:r>
              <a:rPr lang="fa-IR" dirty="0">
                <a:solidFill>
                  <a:srgbClr val="00B0F0"/>
                </a:solidFill>
              </a:rPr>
              <a:t>صدايي شنيده ميشود </a:t>
            </a:r>
            <a:r>
              <a:rPr lang="fa-IR" dirty="0"/>
              <a:t>و درخت پاک ميشود ...</a:t>
            </a:r>
          </a:p>
          <a:p>
            <a:pPr marL="285750" indent="-285750" algn="r" rtl="1">
              <a:buFont typeface="Courier New" panose="02070309020205020404" pitchFamily="49" charset="0"/>
              <a:buChar char="o"/>
            </a:pPr>
            <a:endParaRPr lang="fa-IR" dirty="0"/>
          </a:p>
          <a:p>
            <a:pPr marL="285750" indent="-285750" algn="r" rtl="1">
              <a:buFont typeface="Courier New" panose="02070309020205020404" pitchFamily="49" charset="0"/>
              <a:buChar char="o"/>
            </a:pPr>
            <a:r>
              <a:rPr lang="fa-IR" dirty="0"/>
              <a:t>لاک پشت در واقع 4 جان دارد و وقتي جان آن تمام شود ميبازيد و به صفحه </a:t>
            </a:r>
            <a:r>
              <a:rPr lang="en-US" dirty="0"/>
              <a:t> game over</a:t>
            </a:r>
            <a:r>
              <a:rPr lang="fa-IR" dirty="0"/>
              <a:t> هدايت ميشويد.</a:t>
            </a:r>
          </a:p>
          <a:p>
            <a:pPr marL="285750" indent="-285750" algn="r" rtl="1">
              <a:buFont typeface="Courier New" panose="02070309020205020404" pitchFamily="49" charset="0"/>
              <a:buChar char="o"/>
            </a:pPr>
            <a:r>
              <a:rPr lang="fa-IR" dirty="0"/>
              <a:t>و اگر 60 ثانيه زمان شما تمام شود </a:t>
            </a:r>
            <a:r>
              <a:rPr lang="en-US" dirty="0"/>
              <a:t>modal </a:t>
            </a:r>
            <a:r>
              <a:rPr lang="fa-IR" dirty="0"/>
              <a:t>ي به شما نمايش داده ميشود که تعداد دونات هاي خورده شده را ميبينين و ميتوانيد با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again</a:t>
            </a:r>
            <a:r>
              <a:rPr lang="fa-IR" dirty="0"/>
              <a:t> مجددا بازي کني. 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8B3191-689C-4A3C-8F9D-C21291CBFC4F}"/>
              </a:ext>
            </a:extLst>
          </p:cNvPr>
          <p:cNvSpPr txBox="1"/>
          <p:nvPr/>
        </p:nvSpPr>
        <p:spPr>
          <a:xfrm>
            <a:off x="4816549" y="518543"/>
            <a:ext cx="69217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نحوه امتياز گيري و برد و باخت</a:t>
            </a: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299EE64F-A6D2-44EE-84B3-3B35C7903DAC}"/>
              </a:ext>
            </a:extLst>
          </p:cNvPr>
          <p:cNvCxnSpPr/>
          <p:nvPr/>
        </p:nvCxnSpPr>
        <p:spPr>
          <a:xfrm flipH="1">
            <a:off x="10781414" y="3561907"/>
            <a:ext cx="297712" cy="59010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E8684B38-416C-4BBB-8BDF-E850926D57A4}"/>
              </a:ext>
            </a:extLst>
          </p:cNvPr>
          <p:cNvSpPr/>
          <p:nvPr/>
        </p:nvSpPr>
        <p:spPr>
          <a:xfrm>
            <a:off x="10377377" y="2705986"/>
            <a:ext cx="1814623" cy="760254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a-IR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B Compset" panose="00000400000000000000" pitchFamily="2" charset="-78"/>
              </a:rPr>
              <a:t>مربوط به تنظيم نور صحنه</a:t>
            </a:r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B Compset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7686188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F9216D-1BCC-4E65-86A8-EB0D49944A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D24B595-2607-48C2-9532-74B8937DA7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890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05A05-4C2F-4176-95B4-BF7F5713F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Modal 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7D44CF9A-C0EA-4071-9698-27ECFF74A1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45219" y="1977657"/>
            <a:ext cx="6868632" cy="4699590"/>
          </a:xfrm>
        </p:spPr>
      </p:pic>
    </p:spTree>
    <p:extLst>
      <p:ext uri="{BB962C8B-B14F-4D97-AF65-F5344CB8AC3E}">
        <p14:creationId xmlns:p14="http://schemas.microsoft.com/office/powerpoint/2010/main" val="35810283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4C475-0317-4C83-A8C9-AAA948D09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8AF19B-5C76-436B-889A-7CB07B5BFE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91" y="2714047"/>
            <a:ext cx="5077534" cy="41439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C3DEFFC-E4F2-45EA-A04D-3FCDBC11C774}"/>
              </a:ext>
            </a:extLst>
          </p:cNvPr>
          <p:cNvSpPr txBox="1"/>
          <p:nvPr/>
        </p:nvSpPr>
        <p:spPr>
          <a:xfrm>
            <a:off x="7145079" y="2553546"/>
            <a:ext cx="39765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dirty="0"/>
              <a:t>پس از اتمام زمان (0)</a:t>
            </a:r>
          </a:p>
          <a:p>
            <a:pPr algn="r" rtl="1"/>
            <a:r>
              <a:rPr lang="fa-IR" dirty="0"/>
              <a:t>در کادر مربوطه </a:t>
            </a:r>
            <a:r>
              <a:rPr lang="en-US" dirty="0"/>
              <a:t>finish</a:t>
            </a:r>
            <a:r>
              <a:rPr lang="fa-IR" dirty="0"/>
              <a:t> نوشته ميشود و </a:t>
            </a:r>
            <a:r>
              <a:rPr lang="en-US" dirty="0"/>
              <a:t>modal</a:t>
            </a:r>
            <a:r>
              <a:rPr lang="fa-IR" dirty="0"/>
              <a:t> نمايش داده ميشود...</a:t>
            </a:r>
            <a:endParaRPr lang="en-US" dirty="0"/>
          </a:p>
        </p:txBody>
      </p:sp>
      <p:sp>
        <p:nvSpPr>
          <p:cNvPr id="3" name="Arrow: Left 2">
            <a:extLst>
              <a:ext uri="{FF2B5EF4-FFF2-40B4-BE49-F238E27FC236}">
                <a16:creationId xmlns:a16="http://schemas.microsoft.com/office/drawing/2014/main" id="{CB955963-263D-47B8-B04C-EBD759088A55}"/>
              </a:ext>
            </a:extLst>
          </p:cNvPr>
          <p:cNvSpPr/>
          <p:nvPr/>
        </p:nvSpPr>
        <p:spPr>
          <a:xfrm rot="20574840">
            <a:off x="1735967" y="2121985"/>
            <a:ext cx="2249465" cy="494754"/>
          </a:xfrm>
          <a:prstGeom prst="leftArrow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fa-IR" sz="1400" dirty="0"/>
              <a:t>زمان کل</a:t>
            </a:r>
            <a:endParaRPr lang="en-US" sz="1400" dirty="0"/>
          </a:p>
        </p:txBody>
      </p:sp>
      <p:sp>
        <p:nvSpPr>
          <p:cNvPr id="6" name="Arrow: Left 5">
            <a:extLst>
              <a:ext uri="{FF2B5EF4-FFF2-40B4-BE49-F238E27FC236}">
                <a16:creationId xmlns:a16="http://schemas.microsoft.com/office/drawing/2014/main" id="{705C69D5-62F5-45BF-879B-72C5BE8B46C8}"/>
              </a:ext>
            </a:extLst>
          </p:cNvPr>
          <p:cNvSpPr/>
          <p:nvPr/>
        </p:nvSpPr>
        <p:spPr>
          <a:xfrm>
            <a:off x="3051544" y="3508744"/>
            <a:ext cx="2339163" cy="970450"/>
          </a:xfrm>
          <a:prstGeom prst="leftArrow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fa-IR" dirty="0"/>
              <a:t>کاهش ثانيه اي </a:t>
            </a:r>
            <a:r>
              <a:rPr lang="en-US" dirty="0"/>
              <a:t>Timer</a:t>
            </a:r>
          </a:p>
        </p:txBody>
      </p:sp>
      <p:sp>
        <p:nvSpPr>
          <p:cNvPr id="7" name="Arrow: Left 6">
            <a:extLst>
              <a:ext uri="{FF2B5EF4-FFF2-40B4-BE49-F238E27FC236}">
                <a16:creationId xmlns:a16="http://schemas.microsoft.com/office/drawing/2014/main" id="{3A431056-5070-433B-94F1-38A748A599F2}"/>
              </a:ext>
            </a:extLst>
          </p:cNvPr>
          <p:cNvSpPr/>
          <p:nvPr/>
        </p:nvSpPr>
        <p:spPr>
          <a:xfrm>
            <a:off x="4986671" y="4368338"/>
            <a:ext cx="7205329" cy="1732486"/>
          </a:xfrm>
          <a:prstGeom prst="leftArrow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r>
              <a:rPr lang="fa-IR" sz="1600" dirty="0"/>
              <a:t>اگر زمان 0 شد :</a:t>
            </a:r>
          </a:p>
          <a:p>
            <a:pPr algn="r" rtl="1"/>
            <a:r>
              <a:rPr lang="fa-IR" sz="1600" dirty="0"/>
              <a:t>در کادر  </a:t>
            </a:r>
            <a:r>
              <a:rPr lang="en-US" sz="1600" dirty="0"/>
              <a:t>finish</a:t>
            </a:r>
            <a:r>
              <a:rPr lang="fa-IR" sz="1600" dirty="0"/>
              <a:t> نوشته ميشود و </a:t>
            </a:r>
            <a:r>
              <a:rPr lang="en-US" sz="1600" dirty="0"/>
              <a:t>modal</a:t>
            </a:r>
            <a:r>
              <a:rPr lang="fa-IR" sz="1600" dirty="0"/>
              <a:t> نمايش داده ميشود و ميتوانيد تعداد دونات خورده شده (امتياز) را ببينيد.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9224589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1C6071-572B-4638-A3BD-A18731230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fa-IR" dirty="0"/>
              <a:t>دونات ها هاي چرخنده </a:t>
            </a:r>
            <a:r>
              <a:rPr lang="fa-IR" dirty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A05269-5426-4E30-9248-9309D30340A6}"/>
              </a:ext>
            </a:extLst>
          </p:cNvPr>
          <p:cNvSpPr txBox="1"/>
          <p:nvPr/>
        </p:nvSpPr>
        <p:spPr>
          <a:xfrm>
            <a:off x="3455581" y="2604977"/>
            <a:ext cx="873641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 rtl="1">
              <a:buFont typeface="Wingdings" panose="05000000000000000000" pitchFamily="2" charset="2"/>
              <a:buChar char="ü"/>
            </a:pPr>
            <a:r>
              <a:rPr lang="fa-IR" dirty="0"/>
              <a:t>ما در اينجا 6 نوع دونات با رنگ و طمع مختلف داريم </a:t>
            </a:r>
            <a:r>
              <a:rPr lang="fa-IR" dirty="0">
                <a:sym typeface="Wingdings" panose="05000000000000000000" pitchFamily="2" charset="2"/>
              </a:rPr>
              <a:t></a:t>
            </a:r>
          </a:p>
          <a:p>
            <a:pPr marL="285750" indent="-285750" algn="r" rtl="1">
              <a:buFont typeface="Wingdings" panose="05000000000000000000" pitchFamily="2" charset="2"/>
              <a:buChar char="ü"/>
            </a:pPr>
            <a:r>
              <a:rPr lang="fa-IR" dirty="0">
                <a:sym typeface="Wingdings" panose="05000000000000000000" pitchFamily="2" charset="2"/>
              </a:rPr>
              <a:t>که هر کدام </a:t>
            </a:r>
            <a:r>
              <a:rPr lang="en-US" dirty="0">
                <a:sym typeface="Wingdings" panose="05000000000000000000" pitchFamily="2" charset="2"/>
              </a:rPr>
              <a:t>texture </a:t>
            </a:r>
            <a:r>
              <a:rPr lang="fa-IR" dirty="0">
                <a:sym typeface="Wingdings" panose="05000000000000000000" pitchFamily="2" charset="2"/>
              </a:rPr>
              <a:t> مخصوص خود را دارند .</a:t>
            </a:r>
            <a:endParaRPr lang="en-US" dirty="0">
              <a:sym typeface="Wingdings" panose="05000000000000000000" pitchFamily="2" charset="2"/>
            </a:endParaRPr>
          </a:p>
          <a:p>
            <a:pPr marL="285750" indent="-285750" algn="r" rtl="1">
              <a:buFont typeface="Wingdings" panose="05000000000000000000" pitchFamily="2" charset="2"/>
              <a:buChar char="ü"/>
            </a:pPr>
            <a:endParaRPr lang="fa-IR" dirty="0">
              <a:sym typeface="Wingdings" panose="05000000000000000000" pitchFamily="2" charset="2"/>
            </a:endParaRPr>
          </a:p>
          <a:p>
            <a:pPr marL="285750" indent="-285750" algn="r" rtl="1">
              <a:buFont typeface="Wingdings" panose="05000000000000000000" pitchFamily="2" charset="2"/>
              <a:buChar char="ü"/>
            </a:pPr>
            <a:r>
              <a:rPr lang="fa-IR" dirty="0">
                <a:sym typeface="Wingdings" panose="05000000000000000000" pitchFamily="2" charset="2"/>
              </a:rPr>
              <a:t>هر کدام به طور رندوم در يک قسمت از زمين قرار گرفته اند..</a:t>
            </a:r>
          </a:p>
          <a:p>
            <a:pPr marL="285750" indent="-285750" algn="r" rtl="1">
              <a:buFont typeface="Wingdings" panose="05000000000000000000" pitchFamily="2" charset="2"/>
              <a:buChar char="ü"/>
            </a:pPr>
            <a:r>
              <a:rPr lang="fa-IR" dirty="0">
                <a:sym typeface="Wingdings" panose="05000000000000000000" pitchFamily="2" charset="2"/>
              </a:rPr>
              <a:t>و همه انها به متغير </a:t>
            </a:r>
            <a:r>
              <a:rPr lang="en-US" dirty="0">
                <a:sym typeface="Wingdings" panose="05000000000000000000" pitchFamily="2" charset="2"/>
              </a:rPr>
              <a:t>donut</a:t>
            </a:r>
            <a:r>
              <a:rPr lang="fa-IR" dirty="0">
                <a:sym typeface="Wingdings" panose="05000000000000000000" pitchFamily="2" charset="2"/>
              </a:rPr>
              <a:t> اضافه شده اند...</a:t>
            </a:r>
          </a:p>
          <a:p>
            <a:pPr marL="285750" indent="-285750" algn="r" rtl="1">
              <a:buFont typeface="Wingdings" panose="05000000000000000000" pitchFamily="2" charset="2"/>
              <a:buChar char="ü"/>
            </a:pPr>
            <a:r>
              <a:rPr lang="fa-IR" dirty="0">
                <a:sym typeface="Wingdings" panose="05000000000000000000" pitchFamily="2" charset="2"/>
              </a:rPr>
              <a:t>به طور مثال اينجا کد موقعيت يابي يک مدل از دونات هارا ميبينيم.</a:t>
            </a:r>
          </a:p>
          <a:p>
            <a:pPr marL="285750" indent="-285750" algn="r" rtl="1">
              <a:buFont typeface="Wingdings" panose="05000000000000000000" pitchFamily="2" charset="2"/>
              <a:buChar char="ü"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E9922F-DE9A-429B-90D6-F93D949FB9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626" y="4705599"/>
            <a:ext cx="4277322" cy="17052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5C949B1-B5BB-4EAD-8719-0001259667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731" y="2629398"/>
            <a:ext cx="3743847" cy="1438476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8E4691C-0971-4510-99BF-5A75E4B31EE7}"/>
              </a:ext>
            </a:extLst>
          </p:cNvPr>
          <p:cNvCxnSpPr>
            <a:cxnSpLocks/>
          </p:cNvCxnSpPr>
          <p:nvPr/>
        </p:nvCxnSpPr>
        <p:spPr>
          <a:xfrm flipH="1">
            <a:off x="4348717" y="2923953"/>
            <a:ext cx="2477385" cy="424683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A2F77CF-CB8F-4A65-9185-77CC2112A522}"/>
              </a:ext>
            </a:extLst>
          </p:cNvPr>
          <p:cNvCxnSpPr>
            <a:cxnSpLocks/>
          </p:cNvCxnSpPr>
          <p:nvPr/>
        </p:nvCxnSpPr>
        <p:spPr>
          <a:xfrm flipH="1">
            <a:off x="4634949" y="4369981"/>
            <a:ext cx="1680791" cy="83534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52415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82E56-9D7B-41A8-AB1D-8A26B4BE0E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fa-IR" dirty="0"/>
              <a:t>دونات ها هاي چرخنده </a:t>
            </a:r>
            <a:r>
              <a:rPr lang="fa-IR" dirty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EC84F3-D844-4548-B79E-297CF6C497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13860"/>
            <a:ext cx="6528391" cy="49441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5BC4C77-1D98-470A-8693-873E606014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5246" y="3874608"/>
            <a:ext cx="4258269" cy="263879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2C61F36-7E63-43F2-BFDE-C0D915392EA7}"/>
              </a:ext>
            </a:extLst>
          </p:cNvPr>
          <p:cNvSpPr txBox="1"/>
          <p:nvPr/>
        </p:nvSpPr>
        <p:spPr>
          <a:xfrm>
            <a:off x="8463516" y="3429000"/>
            <a:ext cx="3551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i="1" dirty="0"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چرخش تمام دونات ها </a:t>
            </a:r>
            <a:endParaRPr lang="en-US" i="1" dirty="0">
              <a:solidFill>
                <a:schemeClr val="accent6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2F694A-3DF5-40CA-9840-4747B7A73735}"/>
              </a:ext>
            </a:extLst>
          </p:cNvPr>
          <p:cNvSpPr txBox="1"/>
          <p:nvPr/>
        </p:nvSpPr>
        <p:spPr>
          <a:xfrm>
            <a:off x="6646269" y="2092125"/>
            <a:ext cx="27848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i="1" dirty="0"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کد ساخت دونات هايمان</a:t>
            </a:r>
            <a:endParaRPr lang="en-US" i="1" dirty="0">
              <a:solidFill>
                <a:schemeClr val="accent6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3091466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TM03457503[[fn=Quotable]]</Template>
  <TotalTime>208</TotalTime>
  <Words>771</Words>
  <Application>Microsoft Office PowerPoint</Application>
  <PresentationFormat>Widescreen</PresentationFormat>
  <Paragraphs>115</Paragraphs>
  <Slides>29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7" baseType="lpstr">
      <vt:lpstr>Arial</vt:lpstr>
      <vt:lpstr>B Badr</vt:lpstr>
      <vt:lpstr>Calibri</vt:lpstr>
      <vt:lpstr>Century Gothic</vt:lpstr>
      <vt:lpstr>Courier New</vt:lpstr>
      <vt:lpstr>Wingdings</vt:lpstr>
      <vt:lpstr>Wingdings 2</vt:lpstr>
      <vt:lpstr>Quotable</vt:lpstr>
      <vt:lpstr>به نام خدا</vt:lpstr>
      <vt:lpstr>LAKI  In Jungle </vt:lpstr>
      <vt:lpstr>Start page </vt:lpstr>
      <vt:lpstr>PowerPoint Presentation</vt:lpstr>
      <vt:lpstr>PowerPoint Presentation</vt:lpstr>
      <vt:lpstr>Modal </vt:lpstr>
      <vt:lpstr>Timer</vt:lpstr>
      <vt:lpstr>دونات ها هاي چرخنده </vt:lpstr>
      <vt:lpstr>دونات ها هاي چرخنده </vt:lpstr>
      <vt:lpstr>برخورد با دونات ها ( خوردن دونات ها )</vt:lpstr>
      <vt:lpstr>درخت ها</vt:lpstr>
      <vt:lpstr>برخورد با درخت ها</vt:lpstr>
      <vt:lpstr>پرنده ها (Tween)</vt:lpstr>
      <vt:lpstr>PowerPoint Presentation</vt:lpstr>
      <vt:lpstr>مه </vt:lpstr>
      <vt:lpstr>کنترل کردن نور صحنه</vt:lpstr>
      <vt:lpstr>نور ها </vt:lpstr>
      <vt:lpstr>چمن و سطح زمين</vt:lpstr>
      <vt:lpstr>Sky box</vt:lpstr>
      <vt:lpstr>موزيک حين بازي</vt:lpstr>
      <vt:lpstr>Camera &amp; renderer &amp; scene &amp; control</vt:lpstr>
      <vt:lpstr>لاک پشت </vt:lpstr>
      <vt:lpstr>حرکت لاک پشت</vt:lpstr>
      <vt:lpstr>Game over page</vt:lpstr>
      <vt:lpstr>تمرين</vt:lpstr>
      <vt:lpstr>صفحه تمرين ها </vt:lpstr>
      <vt:lpstr>تمرين ما</vt:lpstr>
      <vt:lpstr>کد تمرين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به نام خدا</dc:title>
  <dc:creator>Asus</dc:creator>
  <cp:lastModifiedBy>Asus</cp:lastModifiedBy>
  <cp:revision>3</cp:revision>
  <dcterms:created xsi:type="dcterms:W3CDTF">2020-07-04T17:44:22Z</dcterms:created>
  <dcterms:modified xsi:type="dcterms:W3CDTF">2020-07-05T06:05:42Z</dcterms:modified>
</cp:coreProperties>
</file>